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40" autoAdjust="0"/>
  </p:normalViewPr>
  <p:slideViewPr>
    <p:cSldViewPr>
      <p:cViewPr varScale="1">
        <p:scale>
          <a:sx n="66" d="100"/>
          <a:sy n="66" d="100"/>
        </p:scale>
        <p:origin x="150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p:cNvSpPr>
            <a:spLocks noGrp="1"/>
          </p:cNvSpPr>
          <p:nvPr>
            <p:ph type="ctrTitle"/>
          </p:nvPr>
        </p:nvSpPr>
        <p:spPr>
          <a:xfrm>
            <a:off x="685800" y="2130425"/>
            <a:ext cx="7772400" cy="1470025"/>
          </a:xfrm>
        </p:spPr>
        <p:txBody>
          <a:bodyPr/>
          <a:lstStyle/>
          <a:p>
            <a:r>
              <a:rPr lang="ro-RO" smtClean="0"/>
              <a:t>Faceți clic pentru a edita stilul de titlu Coordonator</a:t>
            </a:r>
            <a:endParaRPr lang="ro-RO"/>
          </a:p>
        </p:txBody>
      </p:sp>
      <p:sp>
        <p:nvSpPr>
          <p:cNvPr id="3" name="Subtitlu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Faceți clic pentru editarea stilului de subtitlu al coordonatorului</a:t>
            </a:r>
            <a:endParaRPr lang="ro-RO"/>
          </a:p>
        </p:txBody>
      </p:sp>
      <p:sp>
        <p:nvSpPr>
          <p:cNvPr id="4" name="Substituent dată 3"/>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629400" y="274638"/>
            <a:ext cx="2057400" cy="5851525"/>
          </a:xfrm>
        </p:spPr>
        <p:txBody>
          <a:bodyPr vert="eaVert"/>
          <a:lstStyle/>
          <a:p>
            <a:r>
              <a:rPr lang="ro-RO" smtClean="0"/>
              <a:t>Faceți clic pentru a edita stilul de titlu Coordonator</a:t>
            </a:r>
            <a:endParaRPr lang="ro-RO"/>
          </a:p>
        </p:txBody>
      </p:sp>
      <p:sp>
        <p:nvSpPr>
          <p:cNvPr id="3" name="Substituent text vertical 2"/>
          <p:cNvSpPr>
            <a:spLocks noGrp="1"/>
          </p:cNvSpPr>
          <p:nvPr>
            <p:ph type="body" orient="vert" idx="1"/>
          </p:nvPr>
        </p:nvSpPr>
        <p:spPr>
          <a:xfrm>
            <a:off x="457200" y="274638"/>
            <a:ext cx="6019800" cy="5851525"/>
          </a:xfrm>
        </p:spPr>
        <p:txBody>
          <a:bodyPr vert="eaVert"/>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idx="1"/>
          </p:nvPr>
        </p:nvSpPr>
        <p:spPr/>
        <p:txBody>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p:cNvSpPr>
            <a:spLocks noGrp="1"/>
          </p:cNvSpPr>
          <p:nvPr>
            <p:ph type="title"/>
          </p:nvPr>
        </p:nvSpPr>
        <p:spPr>
          <a:xfrm>
            <a:off x="722313" y="4406900"/>
            <a:ext cx="7772400" cy="1362075"/>
          </a:xfrm>
        </p:spPr>
        <p:txBody>
          <a:bodyPr anchor="t"/>
          <a:lstStyle>
            <a:lvl1pPr algn="l">
              <a:defRPr sz="4000" b="1" cap="all"/>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Faceți clic pentru a edita stilurile de text Coordonator</a:t>
            </a:r>
          </a:p>
        </p:txBody>
      </p:sp>
      <p:sp>
        <p:nvSpPr>
          <p:cNvPr id="4" name="Substituent dată 3"/>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5" name="Substituent subsol 4"/>
          <p:cNvSpPr>
            <a:spLocks noGrp="1"/>
          </p:cNvSpPr>
          <p:nvPr>
            <p:ph type="ftr" sz="quarter" idx="11"/>
          </p:nvPr>
        </p:nvSpPr>
        <p:spPr/>
        <p:txBody>
          <a:bodyPr/>
          <a:lstStyle/>
          <a:p>
            <a:endParaRPr lang="ro-RO"/>
          </a:p>
        </p:txBody>
      </p:sp>
      <p:sp>
        <p:nvSpPr>
          <p:cNvPr id="6" name="Substituent număr diapozitiv 5"/>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conținut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conținut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dată 4"/>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lvl1pPr>
              <a:defRPr/>
            </a:lvl1p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4" name="Substituent conținut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5" name="Substituent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Faceți clic pentru a edita stilurile de text Coordonator</a:t>
            </a:r>
          </a:p>
        </p:txBody>
      </p:sp>
      <p:sp>
        <p:nvSpPr>
          <p:cNvPr id="6" name="Substituent conținut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7" name="Substituent dată 6"/>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8" name="Substituent subsol 7"/>
          <p:cNvSpPr>
            <a:spLocks noGrp="1"/>
          </p:cNvSpPr>
          <p:nvPr>
            <p:ph type="ftr" sz="quarter" idx="11"/>
          </p:nvPr>
        </p:nvSpPr>
        <p:spPr/>
        <p:txBody>
          <a:bodyPr/>
          <a:lstStyle/>
          <a:p>
            <a:endParaRPr lang="ro-RO"/>
          </a:p>
        </p:txBody>
      </p:sp>
      <p:sp>
        <p:nvSpPr>
          <p:cNvPr id="9" name="Substituent număr diapozitiv 8"/>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smtClean="0"/>
              <a:t>Faceți clic pentru a edita stilul de titlu Coordonator</a:t>
            </a:r>
            <a:endParaRPr lang="ro-RO"/>
          </a:p>
        </p:txBody>
      </p:sp>
      <p:sp>
        <p:nvSpPr>
          <p:cNvPr id="3" name="Substituent dată 2"/>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4" name="Substituent subsol 3"/>
          <p:cNvSpPr>
            <a:spLocks noGrp="1"/>
          </p:cNvSpPr>
          <p:nvPr>
            <p:ph type="ftr" sz="quarter" idx="11"/>
          </p:nvPr>
        </p:nvSpPr>
        <p:spPr/>
        <p:txBody>
          <a:bodyPr/>
          <a:lstStyle/>
          <a:p>
            <a:endParaRPr lang="ro-RO"/>
          </a:p>
        </p:txBody>
      </p:sp>
      <p:sp>
        <p:nvSpPr>
          <p:cNvPr id="5" name="Substituent număr diapozitiv 4"/>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3" name="Substituent subsol 2"/>
          <p:cNvSpPr>
            <a:spLocks noGrp="1"/>
          </p:cNvSpPr>
          <p:nvPr>
            <p:ph type="ftr" sz="quarter" idx="11"/>
          </p:nvPr>
        </p:nvSpPr>
        <p:spPr/>
        <p:txBody>
          <a:bodyPr/>
          <a:lstStyle/>
          <a:p>
            <a:endParaRPr lang="ro-RO"/>
          </a:p>
        </p:txBody>
      </p:sp>
      <p:sp>
        <p:nvSpPr>
          <p:cNvPr id="4" name="Substituent număr diapozitiv 3"/>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3008313" cy="1162050"/>
          </a:xfrm>
        </p:spPr>
        <p:txBody>
          <a:bodyPr anchor="b"/>
          <a:lstStyle>
            <a:lvl1pPr algn="l">
              <a:defRPr sz="2000" b="1"/>
            </a:lvl1pPr>
          </a:lstStyle>
          <a:p>
            <a:r>
              <a:rPr lang="ro-RO" smtClean="0"/>
              <a:t>Faceți clic pentru a edita stilul de titlu Coordonator</a:t>
            </a:r>
            <a:endParaRPr lang="ro-RO"/>
          </a:p>
        </p:txBody>
      </p:sp>
      <p:sp>
        <p:nvSpPr>
          <p:cNvPr id="3" name="Substituent conținut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p:cNvSpPr>
            <a:spLocks noGrp="1"/>
          </p:cNvSpPr>
          <p:nvPr>
            <p:ph type="title"/>
          </p:nvPr>
        </p:nvSpPr>
        <p:spPr>
          <a:xfrm>
            <a:off x="1792288" y="4800600"/>
            <a:ext cx="5486400" cy="566738"/>
          </a:xfrm>
        </p:spPr>
        <p:txBody>
          <a:bodyPr anchor="b"/>
          <a:lstStyle>
            <a:lvl1pPr algn="l">
              <a:defRPr sz="2000" b="1"/>
            </a:lvl1pPr>
          </a:lstStyle>
          <a:p>
            <a:r>
              <a:rPr lang="ro-RO" smtClean="0"/>
              <a:t>Faceți clic pentru a edita stilul de titlu Coordonator</a:t>
            </a:r>
            <a:endParaRPr lang="ro-RO"/>
          </a:p>
        </p:txBody>
      </p:sp>
      <p:sp>
        <p:nvSpPr>
          <p:cNvPr id="3" name="Substituent i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Substituent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Faceți clic pentru a edita stilurile de text Coordonator</a:t>
            </a:r>
          </a:p>
        </p:txBody>
      </p:sp>
      <p:sp>
        <p:nvSpPr>
          <p:cNvPr id="5" name="Substituent dată 4"/>
          <p:cNvSpPr>
            <a:spLocks noGrp="1"/>
          </p:cNvSpPr>
          <p:nvPr>
            <p:ph type="dt" sz="half" idx="10"/>
          </p:nvPr>
        </p:nvSpPr>
        <p:spPr/>
        <p:txBody>
          <a:bodyPr/>
          <a:lstStyle/>
          <a:p>
            <a:fld id="{ADD80324-B03A-4FD0-BFC4-2357B1B3E470}" type="datetimeFigureOut">
              <a:rPr lang="ro-RO" smtClean="0"/>
              <a:pPr/>
              <a:t>15.06.2016</a:t>
            </a:fld>
            <a:endParaRPr lang="ro-RO"/>
          </a:p>
        </p:txBody>
      </p:sp>
      <p:sp>
        <p:nvSpPr>
          <p:cNvPr id="6" name="Substituent subsol 5"/>
          <p:cNvSpPr>
            <a:spLocks noGrp="1"/>
          </p:cNvSpPr>
          <p:nvPr>
            <p:ph type="ftr" sz="quarter" idx="11"/>
          </p:nvPr>
        </p:nvSpPr>
        <p:spPr/>
        <p:txBody>
          <a:bodyPr/>
          <a:lstStyle/>
          <a:p>
            <a:endParaRPr lang="ro-RO"/>
          </a:p>
        </p:txBody>
      </p:sp>
      <p:sp>
        <p:nvSpPr>
          <p:cNvPr id="7" name="Substituent număr diapozitiv 6"/>
          <p:cNvSpPr>
            <a:spLocks noGrp="1"/>
          </p:cNvSpPr>
          <p:nvPr>
            <p:ph type="sldNum" sz="quarter" idx="12"/>
          </p:nvPr>
        </p:nvSpPr>
        <p:spPr/>
        <p:txBody>
          <a:bodyPr/>
          <a:lstStyle/>
          <a:p>
            <a:fld id="{889BF388-A801-4443-A59D-ED7634E34274}" type="slidenum">
              <a:rPr lang="ro-RO" smtClean="0"/>
              <a:pPr/>
              <a:t>‹#›</a:t>
            </a:fld>
            <a:endParaRPr lang="ro-R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o-RO" smtClean="0"/>
              <a:t>Faceți clic pentru a edita stilul de titlu Coordonator</a:t>
            </a:r>
            <a:endParaRPr lang="ro-RO"/>
          </a:p>
        </p:txBody>
      </p:sp>
      <p:sp>
        <p:nvSpPr>
          <p:cNvPr id="3" name="Substituent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o-RO" smtClean="0"/>
              <a:t>Faceți clic pentru a edita stilurile de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ro-RO"/>
          </a:p>
        </p:txBody>
      </p:sp>
      <p:sp>
        <p:nvSpPr>
          <p:cNvPr id="4" name="Substituent dată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80324-B03A-4FD0-BFC4-2357B1B3E470}" type="datetimeFigureOut">
              <a:rPr lang="ro-RO" smtClean="0"/>
              <a:pPr/>
              <a:t>15.06.2016</a:t>
            </a:fld>
            <a:endParaRPr lang="ro-RO"/>
          </a:p>
        </p:txBody>
      </p:sp>
      <p:sp>
        <p:nvSpPr>
          <p:cNvPr id="5" name="Substituent subsol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ubstituent număr diapozitiv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9BF388-A801-4443-A59D-ED7634E34274}"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p:txBody>
          <a:bodyPr>
            <a:normAutofit fontScale="90000"/>
          </a:bodyPr>
          <a:lstStyle/>
          <a:p>
            <a:r>
              <a:rPr lang="en-US" b="1" dirty="0" smtClean="0"/>
              <a:t>Project: </a:t>
            </a:r>
            <a:r>
              <a:rPr lang="en-US" b="1" dirty="0" err="1" smtClean="0"/>
              <a:t>EaP</a:t>
            </a:r>
            <a:r>
              <a:rPr lang="en-US" b="1" dirty="0" smtClean="0"/>
              <a:t> countries cooperation for promoting  quality assurance in higher education</a:t>
            </a:r>
            <a:endParaRPr lang="ro-RO" b="1" dirty="0"/>
          </a:p>
        </p:txBody>
      </p:sp>
      <p:sp>
        <p:nvSpPr>
          <p:cNvPr id="3" name="Subtitlu 2"/>
          <p:cNvSpPr>
            <a:spLocks noGrp="1"/>
          </p:cNvSpPr>
          <p:nvPr>
            <p:ph type="subTitle" idx="1"/>
          </p:nvPr>
        </p:nvSpPr>
        <p:spPr/>
        <p:txBody>
          <a:bodyPr/>
          <a:lstStyle/>
          <a:p>
            <a:r>
              <a:rPr lang="en-US" dirty="0" smtClean="0"/>
              <a:t>Maria </a:t>
            </a:r>
            <a:r>
              <a:rPr lang="en-US" dirty="0" err="1" smtClean="0"/>
              <a:t>Stratan</a:t>
            </a:r>
            <a:endParaRPr lang="en-US" dirty="0" smtClean="0"/>
          </a:p>
          <a:p>
            <a:r>
              <a:rPr lang="en-US" dirty="0" smtClean="0"/>
              <a:t>European Institute for Political Studies of Moldova</a:t>
            </a:r>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720" y="285728"/>
            <a:ext cx="2928958" cy="928694"/>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Target groups:</a:t>
            </a:r>
            <a:endParaRPr lang="ro-RO" b="1" dirty="0"/>
          </a:p>
        </p:txBody>
      </p:sp>
      <p:sp>
        <p:nvSpPr>
          <p:cNvPr id="3" name="Substituent conținut 2"/>
          <p:cNvSpPr>
            <a:spLocks noGrp="1"/>
          </p:cNvSpPr>
          <p:nvPr>
            <p:ph idx="1"/>
          </p:nvPr>
        </p:nvSpPr>
        <p:spPr/>
        <p:txBody>
          <a:bodyPr>
            <a:normAutofit fontScale="85000" lnSpcReduction="10000"/>
          </a:bodyPr>
          <a:lstStyle/>
          <a:p>
            <a:pPr algn="just"/>
            <a:r>
              <a:rPr lang="en-GB" b="1" dirty="0"/>
              <a:t>The direct beneficiaries</a:t>
            </a:r>
            <a:r>
              <a:rPr lang="en-GB" dirty="0"/>
              <a:t> of the project are quality assurance structures, including the institutional quality management departments, National evaluation and accreditation structures form Belarus, Moldova and Ukraine, community of experts in the field of education </a:t>
            </a:r>
            <a:endParaRPr lang="en-GB" dirty="0" smtClean="0"/>
          </a:p>
          <a:p>
            <a:pPr algn="just"/>
            <a:r>
              <a:rPr lang="en-GB" b="1" dirty="0"/>
              <a:t>The indirect beneficiaries</a:t>
            </a:r>
            <a:r>
              <a:rPr lang="en-GB" dirty="0"/>
              <a:t> are the students and university academic staff/teachers from the Eastern Partnership countries and in general, the higher education institutions, due to the fact that the present study </a:t>
            </a:r>
            <a:r>
              <a:rPr lang="en-GB" dirty="0" smtClean="0"/>
              <a:t>intends to come </a:t>
            </a:r>
            <a:r>
              <a:rPr lang="en-GB" dirty="0"/>
              <a:t>u</a:t>
            </a:r>
            <a:r>
              <a:rPr lang="en-GB" dirty="0" smtClean="0"/>
              <a:t>p with recommendations for raising the quality of higher education.  </a:t>
            </a:r>
            <a:endParaRPr lang="ro-RO" dirty="0"/>
          </a:p>
          <a:p>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Project activities:</a:t>
            </a:r>
            <a:endParaRPr lang="ro-RO" b="1" dirty="0"/>
          </a:p>
        </p:txBody>
      </p:sp>
      <p:sp>
        <p:nvSpPr>
          <p:cNvPr id="3" name="Substituent conținut 2"/>
          <p:cNvSpPr>
            <a:spLocks noGrp="1"/>
          </p:cNvSpPr>
          <p:nvPr>
            <p:ph idx="1"/>
          </p:nvPr>
        </p:nvSpPr>
        <p:spPr/>
        <p:txBody>
          <a:bodyPr>
            <a:normAutofit fontScale="70000" lnSpcReduction="20000"/>
          </a:bodyPr>
          <a:lstStyle/>
          <a:p>
            <a:pPr>
              <a:buNone/>
            </a:pPr>
            <a:r>
              <a:rPr lang="en-US" b="1" dirty="0"/>
              <a:t>Activity 1:   To conduct an experts’ opinion assessment </a:t>
            </a:r>
            <a:endParaRPr lang="en-US" b="1" dirty="0" smtClean="0"/>
          </a:p>
          <a:p>
            <a:pPr>
              <a:buNone/>
            </a:pPr>
            <a:endParaRPr lang="ro-RO" dirty="0"/>
          </a:p>
          <a:p>
            <a:pPr algn="just"/>
            <a:r>
              <a:rPr lang="en-US" dirty="0" smtClean="0"/>
              <a:t> The experts</a:t>
            </a:r>
            <a:r>
              <a:rPr lang="en-US" dirty="0"/>
              <a:t>’ opinion </a:t>
            </a:r>
            <a:r>
              <a:rPr lang="en-US" dirty="0" smtClean="0"/>
              <a:t>assessment will be developed in each partner country: the </a:t>
            </a:r>
            <a:r>
              <a:rPr lang="en-US" dirty="0"/>
              <a:t>analysis of the legal framework, institutional framework regarding quality assurance, institutional quality management </a:t>
            </a:r>
            <a:r>
              <a:rPr lang="en-US" dirty="0" smtClean="0"/>
              <a:t>in </a:t>
            </a:r>
            <a:r>
              <a:rPr lang="en-US" dirty="0"/>
              <a:t>order to assess the main issues faced by the quality assurance representatives from different management </a:t>
            </a:r>
            <a:r>
              <a:rPr lang="en-US" dirty="0" smtClean="0"/>
              <a:t>structures. </a:t>
            </a:r>
          </a:p>
          <a:p>
            <a:pPr algn="just"/>
            <a:r>
              <a:rPr lang="en-US" dirty="0" smtClean="0"/>
              <a:t>The </a:t>
            </a:r>
            <a:r>
              <a:rPr lang="en-US" dirty="0"/>
              <a:t>qualitative research will be conducted in order to identify best practices and develop </a:t>
            </a:r>
            <a:r>
              <a:rPr lang="en-US" dirty="0" smtClean="0"/>
              <a:t>recommendations of improving </a:t>
            </a:r>
            <a:r>
              <a:rPr lang="en-US" dirty="0"/>
              <a:t>the quality assurance management activity. In this context, in-depth interviews will be conducted with </a:t>
            </a:r>
            <a:r>
              <a:rPr lang="en-US" dirty="0" smtClean="0"/>
              <a:t>different stakeholders in the field of education in </a:t>
            </a:r>
            <a:r>
              <a:rPr lang="en-US" dirty="0"/>
              <a:t>order to identify the already existent regional practices and concrete actions </a:t>
            </a:r>
            <a:r>
              <a:rPr lang="en-US" dirty="0" smtClean="0"/>
              <a:t>taken to </a:t>
            </a:r>
            <a:r>
              <a:rPr lang="en-US" dirty="0"/>
              <a:t>improve the quality </a:t>
            </a:r>
            <a:r>
              <a:rPr lang="en-US" dirty="0" smtClean="0"/>
              <a:t>education policies in higher education.</a:t>
            </a:r>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Project activities:</a:t>
            </a:r>
            <a:endParaRPr lang="ro-RO" b="1" dirty="0"/>
          </a:p>
        </p:txBody>
      </p:sp>
      <p:sp>
        <p:nvSpPr>
          <p:cNvPr id="3" name="Substituent conținut 2"/>
          <p:cNvSpPr>
            <a:spLocks noGrp="1"/>
          </p:cNvSpPr>
          <p:nvPr>
            <p:ph idx="1"/>
          </p:nvPr>
        </p:nvSpPr>
        <p:spPr/>
        <p:txBody>
          <a:bodyPr>
            <a:normAutofit fontScale="77500" lnSpcReduction="20000"/>
          </a:bodyPr>
          <a:lstStyle/>
          <a:p>
            <a:r>
              <a:rPr lang="en-US" b="1" dirty="0"/>
              <a:t>Activity 2: To develop a Policy P</a:t>
            </a:r>
            <a:r>
              <a:rPr lang="en-US" b="1" dirty="0" smtClean="0"/>
              <a:t>aper  </a:t>
            </a:r>
            <a:endParaRPr lang="ro-RO" dirty="0"/>
          </a:p>
          <a:p>
            <a:pPr algn="just">
              <a:buNone/>
            </a:pPr>
            <a:r>
              <a:rPr lang="en-US" dirty="0" smtClean="0"/>
              <a:t>     A policy </a:t>
            </a:r>
            <a:r>
              <a:rPr lang="en-US" dirty="0"/>
              <a:t>paper based on the cross-country </a:t>
            </a:r>
            <a:r>
              <a:rPr lang="en-US" dirty="0" smtClean="0"/>
              <a:t>comparison which </a:t>
            </a:r>
            <a:r>
              <a:rPr lang="en-US" dirty="0"/>
              <a:t>would integrate qualitative data. The </a:t>
            </a:r>
            <a:r>
              <a:rPr lang="en-US" dirty="0" smtClean="0"/>
              <a:t>policy study will present </a:t>
            </a:r>
            <a:r>
              <a:rPr lang="en-US" dirty="0"/>
              <a:t>the main differences, but also the main </a:t>
            </a:r>
            <a:r>
              <a:rPr lang="en-US" dirty="0" smtClean="0"/>
              <a:t>similarities in the field, </a:t>
            </a:r>
            <a:r>
              <a:rPr lang="en-US" dirty="0"/>
              <a:t>taking into consideration the national, but also, the regional context. </a:t>
            </a:r>
            <a:endParaRPr lang="en-US" dirty="0" smtClean="0"/>
          </a:p>
          <a:p>
            <a:pPr algn="just"/>
            <a:r>
              <a:rPr lang="en-US" dirty="0" smtClean="0"/>
              <a:t>The </a:t>
            </a:r>
            <a:r>
              <a:rPr lang="en-US" dirty="0"/>
              <a:t>policy paper will cover both current challenges and main issues in ensuring the quality of education and recommendations for future measures. A set of recommendations will be developed that will emphasize the importance of an increased level of cooperation between Eastern partnership countries on consolidating a common space for education, research, innovation and learning opportunities. </a:t>
            </a:r>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Project Activities:</a:t>
            </a:r>
            <a:endParaRPr lang="ro-RO" b="1" dirty="0"/>
          </a:p>
        </p:txBody>
      </p:sp>
      <p:sp>
        <p:nvSpPr>
          <p:cNvPr id="3" name="Substituent conținut 2"/>
          <p:cNvSpPr>
            <a:spLocks noGrp="1"/>
          </p:cNvSpPr>
          <p:nvPr>
            <p:ph idx="1"/>
          </p:nvPr>
        </p:nvSpPr>
        <p:spPr/>
        <p:txBody>
          <a:bodyPr>
            <a:normAutofit fontScale="92500" lnSpcReduction="20000"/>
          </a:bodyPr>
          <a:lstStyle/>
          <a:p>
            <a:r>
              <a:rPr lang="en-US" b="1" dirty="0"/>
              <a:t>Activity 3: To organize  round tables </a:t>
            </a:r>
            <a:endParaRPr lang="ro-RO" dirty="0"/>
          </a:p>
          <a:p>
            <a:pPr algn="just"/>
            <a:r>
              <a:rPr lang="en-US" dirty="0"/>
              <a:t>Organize a round table with local </a:t>
            </a:r>
            <a:r>
              <a:rPr lang="en-US" dirty="0" smtClean="0"/>
              <a:t>stakeholders in the field of higher education  </a:t>
            </a:r>
            <a:r>
              <a:rPr lang="en-US" dirty="0"/>
              <a:t>at the level of each country </a:t>
            </a:r>
            <a:r>
              <a:rPr lang="en-US" dirty="0" smtClean="0"/>
              <a:t>(for </a:t>
            </a:r>
            <a:r>
              <a:rPr lang="en-US" dirty="0"/>
              <a:t>the presentation and dissemination of study results</a:t>
            </a:r>
            <a:r>
              <a:rPr lang="en-US" dirty="0" smtClean="0"/>
              <a:t>.</a:t>
            </a:r>
          </a:p>
          <a:p>
            <a:pPr algn="just"/>
            <a:r>
              <a:rPr lang="en-US" dirty="0" smtClean="0"/>
              <a:t> The </a:t>
            </a:r>
            <a:r>
              <a:rPr lang="en-US" dirty="0"/>
              <a:t>developed </a:t>
            </a:r>
            <a:r>
              <a:rPr lang="en-US" dirty="0" smtClean="0"/>
              <a:t>recommendations </a:t>
            </a:r>
            <a:r>
              <a:rPr lang="en-US" dirty="0"/>
              <a:t>will be highly promoted, encouraging concrete actions on behalf of the stakeholders for an efficient monitoring of the education policy </a:t>
            </a:r>
            <a:r>
              <a:rPr lang="en-US" dirty="0" smtClean="0"/>
              <a:t>reforms and for improvement </a:t>
            </a:r>
            <a:r>
              <a:rPr lang="en-US" dirty="0"/>
              <a:t>of the functionality of quality assurance national structures.</a:t>
            </a:r>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Expected impact of the project:</a:t>
            </a:r>
            <a:endParaRPr lang="ro-RO" b="1" dirty="0"/>
          </a:p>
        </p:txBody>
      </p:sp>
      <p:sp>
        <p:nvSpPr>
          <p:cNvPr id="3" name="Substituent conținut 2"/>
          <p:cNvSpPr>
            <a:spLocks noGrp="1"/>
          </p:cNvSpPr>
          <p:nvPr>
            <p:ph idx="1"/>
          </p:nvPr>
        </p:nvSpPr>
        <p:spPr/>
        <p:txBody>
          <a:bodyPr>
            <a:normAutofit fontScale="77500" lnSpcReduction="20000"/>
          </a:bodyPr>
          <a:lstStyle/>
          <a:p>
            <a:r>
              <a:rPr lang="en-GB" dirty="0" smtClean="0"/>
              <a:t>will increase the  level of cooperation between the project partners and national experts involved in the project from all  </a:t>
            </a:r>
            <a:r>
              <a:rPr lang="en-GB" dirty="0" err="1" smtClean="0"/>
              <a:t>EaP</a:t>
            </a:r>
            <a:r>
              <a:rPr lang="en-GB" dirty="0" smtClean="0"/>
              <a:t> countries ;</a:t>
            </a:r>
          </a:p>
          <a:p>
            <a:r>
              <a:rPr lang="en-GB" dirty="0" smtClean="0"/>
              <a:t>will </a:t>
            </a:r>
            <a:r>
              <a:rPr lang="en-GB" dirty="0"/>
              <a:t>consolidate the platform between the </a:t>
            </a:r>
            <a:r>
              <a:rPr lang="en-GB" dirty="0" err="1"/>
              <a:t>EaP</a:t>
            </a:r>
            <a:r>
              <a:rPr lang="en-GB" dirty="0"/>
              <a:t> partners countries in the field of education policy </a:t>
            </a:r>
            <a:r>
              <a:rPr lang="en-GB" dirty="0" smtClean="0"/>
              <a:t>reform, with a focus on quality assurance in higher education;</a:t>
            </a:r>
          </a:p>
          <a:p>
            <a:r>
              <a:rPr lang="ro-RO" dirty="0" err="1" smtClean="0"/>
              <a:t>will</a:t>
            </a:r>
            <a:r>
              <a:rPr lang="ro-RO" dirty="0" smtClean="0"/>
              <a:t> </a:t>
            </a:r>
            <a:r>
              <a:rPr lang="ro-RO" dirty="0" err="1"/>
              <a:t>assess</a:t>
            </a:r>
            <a:r>
              <a:rPr lang="ro-RO" dirty="0"/>
              <a:t> </a:t>
            </a:r>
            <a:r>
              <a:rPr lang="ro-RO" dirty="0" err="1"/>
              <a:t>the</a:t>
            </a:r>
            <a:r>
              <a:rPr lang="ro-RO" dirty="0"/>
              <a:t> </a:t>
            </a:r>
            <a:r>
              <a:rPr lang="ro-RO" dirty="0" err="1"/>
              <a:t>current</a:t>
            </a:r>
            <a:r>
              <a:rPr lang="ro-RO" dirty="0"/>
              <a:t> quality </a:t>
            </a:r>
            <a:r>
              <a:rPr lang="ro-RO" dirty="0" err="1"/>
              <a:t>assurance</a:t>
            </a:r>
            <a:r>
              <a:rPr lang="ro-RO" dirty="0"/>
              <a:t> </a:t>
            </a:r>
            <a:r>
              <a:rPr lang="ro-RO" dirty="0" err="1" smtClean="0"/>
              <a:t>mechanism</a:t>
            </a:r>
            <a:r>
              <a:rPr lang="en-US" dirty="0" smtClean="0"/>
              <a:t>s in the higher education and </a:t>
            </a:r>
            <a:r>
              <a:rPr lang="en-GB" dirty="0" smtClean="0"/>
              <a:t>will raise awareness on the mechanisms on evaluating the quality in higher education in the context of Bologna process education reform;</a:t>
            </a:r>
            <a:endParaRPr lang="en-US" dirty="0" smtClean="0"/>
          </a:p>
          <a:p>
            <a:pPr lvl="0"/>
            <a:r>
              <a:rPr lang="en-GB" dirty="0" smtClean="0"/>
              <a:t>Also</a:t>
            </a:r>
            <a:r>
              <a:rPr lang="en-GB" dirty="0"/>
              <a:t>, the research will contribute to the identification of the </a:t>
            </a:r>
            <a:r>
              <a:rPr lang="en-US" dirty="0"/>
              <a:t>specific issues in the field, enhancing the knowledge and professional skills of </a:t>
            </a:r>
            <a:r>
              <a:rPr lang="en-US" dirty="0" smtClean="0"/>
              <a:t>involved stakeholders.</a:t>
            </a:r>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4294967295"/>
          </p:nvPr>
        </p:nvSpPr>
        <p:spPr>
          <a:xfrm>
            <a:off x="0" y="1600200"/>
            <a:ext cx="8229600" cy="4525963"/>
          </a:xfrm>
        </p:spPr>
        <p:txBody>
          <a:bodyPr>
            <a:normAutofit/>
          </a:bodyPr>
          <a:lstStyle/>
          <a:p>
            <a:pPr algn="ctr">
              <a:buNone/>
            </a:pPr>
            <a:endParaRPr lang="en-US" sz="7200" b="1" dirty="0" smtClean="0"/>
          </a:p>
          <a:p>
            <a:pPr algn="ctr">
              <a:buNone/>
            </a:pPr>
            <a:r>
              <a:rPr lang="en-US" sz="7200" b="1" dirty="0" smtClean="0"/>
              <a:t>Thank you!</a:t>
            </a:r>
            <a:endParaRPr lang="ro-RO" sz="7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fontScale="90000"/>
          </a:bodyPr>
          <a:lstStyle/>
          <a:p>
            <a:r>
              <a:rPr lang="en-US" b="1" dirty="0" smtClean="0"/>
              <a:t/>
            </a:r>
            <a:br>
              <a:rPr lang="en-US" b="1" dirty="0" smtClean="0"/>
            </a:br>
            <a:r>
              <a:rPr lang="en-US" sz="4900" b="1" dirty="0" smtClean="0"/>
              <a:t>Project Partners:</a:t>
            </a:r>
            <a:endParaRPr lang="ro-RO" sz="4900" b="1" dirty="0"/>
          </a:p>
        </p:txBody>
      </p:sp>
      <p:sp>
        <p:nvSpPr>
          <p:cNvPr id="3" name="Substituent conținut 2"/>
          <p:cNvSpPr>
            <a:spLocks noGrp="1"/>
          </p:cNvSpPr>
          <p:nvPr>
            <p:ph idx="1"/>
          </p:nvPr>
        </p:nvSpPr>
        <p:spPr/>
        <p:txBody>
          <a:bodyPr>
            <a:normAutofit lnSpcReduction="10000"/>
          </a:bodyPr>
          <a:lstStyle/>
          <a:p>
            <a:r>
              <a:rPr lang="en-US" dirty="0" smtClean="0"/>
              <a:t>Lead Applicant: European Institute for Political Studies of Moldova – think tank established in 2003 by the Council of Europe;</a:t>
            </a:r>
          </a:p>
          <a:p>
            <a:r>
              <a:rPr lang="en-US" dirty="0" smtClean="0"/>
              <a:t>CEDOS Think Tank (former Center for Society Research) from Ukraine</a:t>
            </a:r>
          </a:p>
          <a:p>
            <a:r>
              <a:rPr lang="en-US" dirty="0" smtClean="0"/>
              <a:t>Belarusian Independent Bologna Committee – civic initiative  oriented towards breaking Belarusian higher education isolation from EHEA.</a:t>
            </a:r>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8116" cy="1000108"/>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The project:</a:t>
            </a:r>
            <a:endParaRPr lang="ro-RO" b="1" dirty="0"/>
          </a:p>
        </p:txBody>
      </p:sp>
      <p:sp>
        <p:nvSpPr>
          <p:cNvPr id="3" name="Substituent conținut 2"/>
          <p:cNvSpPr>
            <a:spLocks noGrp="1"/>
          </p:cNvSpPr>
          <p:nvPr>
            <p:ph idx="1"/>
          </p:nvPr>
        </p:nvSpPr>
        <p:spPr/>
        <p:txBody>
          <a:bodyPr>
            <a:normAutofit fontScale="70000" lnSpcReduction="20000"/>
          </a:bodyPr>
          <a:lstStyle/>
          <a:p>
            <a:pPr algn="just"/>
            <a:r>
              <a:rPr lang="en-GB" dirty="0" smtClean="0"/>
              <a:t> </a:t>
            </a:r>
            <a:r>
              <a:rPr lang="en-GB" sz="3400" b="1" i="1" dirty="0" smtClean="0"/>
              <a:t>focuses </a:t>
            </a:r>
            <a:r>
              <a:rPr lang="en-GB" sz="3400" dirty="0"/>
              <a:t>on the assessment of the </a:t>
            </a:r>
            <a:r>
              <a:rPr lang="en-GB" sz="3400" dirty="0" smtClean="0"/>
              <a:t>national quality </a:t>
            </a:r>
            <a:r>
              <a:rPr lang="en-GB" sz="3400" dirty="0"/>
              <a:t>assurance structures </a:t>
            </a:r>
            <a:r>
              <a:rPr lang="en-GB" sz="3400" dirty="0" smtClean="0"/>
              <a:t>and </a:t>
            </a:r>
            <a:r>
              <a:rPr lang="en-GB" sz="3400" dirty="0"/>
              <a:t>their </a:t>
            </a:r>
            <a:r>
              <a:rPr lang="en-GB" sz="3400" dirty="0" smtClean="0"/>
              <a:t>impact </a:t>
            </a:r>
            <a:r>
              <a:rPr lang="en-GB" sz="3400" dirty="0"/>
              <a:t>on higher education </a:t>
            </a:r>
            <a:r>
              <a:rPr lang="en-GB" sz="3400" dirty="0" smtClean="0"/>
              <a:t>institutions. </a:t>
            </a:r>
          </a:p>
          <a:p>
            <a:pPr algn="just"/>
            <a:r>
              <a:rPr lang="en-GB" sz="3400" b="1" i="1" dirty="0"/>
              <a:t>w</a:t>
            </a:r>
            <a:r>
              <a:rPr lang="en-GB" sz="3400" b="1" i="1" dirty="0" smtClean="0"/>
              <a:t>ill reflect </a:t>
            </a:r>
            <a:r>
              <a:rPr lang="en-GB" sz="3400" dirty="0" smtClean="0"/>
              <a:t>on </a:t>
            </a:r>
            <a:r>
              <a:rPr lang="en-GB" sz="3400" dirty="0"/>
              <a:t>the main challenges and country differences regarding the functionality of the quality management structures. </a:t>
            </a:r>
            <a:endParaRPr lang="en-GB" sz="3400" dirty="0" smtClean="0"/>
          </a:p>
          <a:p>
            <a:pPr algn="just"/>
            <a:r>
              <a:rPr lang="en-US" sz="3400" b="1" i="1" dirty="0"/>
              <a:t>aims</a:t>
            </a:r>
            <a:r>
              <a:rPr lang="en-US" sz="3400" dirty="0"/>
              <a:t> to contribute </a:t>
            </a:r>
            <a:r>
              <a:rPr lang="en-US" sz="3400" dirty="0" smtClean="0"/>
              <a:t>to a better </a:t>
            </a:r>
            <a:r>
              <a:rPr lang="en-US" sz="3400" dirty="0"/>
              <a:t>understanding </a:t>
            </a:r>
            <a:r>
              <a:rPr lang="en-US" sz="3400" dirty="0" smtClean="0"/>
              <a:t>of the </a:t>
            </a:r>
            <a:r>
              <a:rPr lang="en-US" sz="3400" dirty="0"/>
              <a:t>role of </a:t>
            </a:r>
            <a:r>
              <a:rPr lang="en-US" sz="3400" dirty="0" smtClean="0"/>
              <a:t>cross-country cooperation </a:t>
            </a:r>
            <a:r>
              <a:rPr lang="en-US" sz="3400" dirty="0"/>
              <a:t>on ensuring </a:t>
            </a:r>
            <a:r>
              <a:rPr lang="en-GB" sz="3400" dirty="0" smtClean="0"/>
              <a:t>quality </a:t>
            </a:r>
            <a:r>
              <a:rPr lang="en-GB" sz="3400" dirty="0"/>
              <a:t>assurance in higher </a:t>
            </a:r>
            <a:r>
              <a:rPr lang="en-GB" sz="3400" dirty="0" smtClean="0"/>
              <a:t>education in the </a:t>
            </a:r>
            <a:r>
              <a:rPr lang="en-US" sz="3400" dirty="0" smtClean="0"/>
              <a:t>Eastern </a:t>
            </a:r>
            <a:r>
              <a:rPr lang="en-US" sz="3400" dirty="0"/>
              <a:t>Partnership countries (Moldova, Ukraine, and Belarus). </a:t>
            </a:r>
            <a:endParaRPr lang="en-US" sz="3400" dirty="0" smtClean="0"/>
          </a:p>
          <a:p>
            <a:pPr algn="just"/>
            <a:r>
              <a:rPr lang="en-US" sz="3400" b="1" i="1" dirty="0" smtClean="0"/>
              <a:t>will </a:t>
            </a:r>
            <a:r>
              <a:rPr lang="en-US" sz="3400" b="1" i="1" dirty="0"/>
              <a:t>assess </a:t>
            </a:r>
            <a:r>
              <a:rPr lang="en-US" sz="3400" dirty="0"/>
              <a:t>the </a:t>
            </a:r>
            <a:r>
              <a:rPr lang="en-US" sz="3400" dirty="0" smtClean="0"/>
              <a:t>importance </a:t>
            </a:r>
            <a:r>
              <a:rPr lang="en-US" sz="3400" dirty="0"/>
              <a:t>of quality assurance mechanisms developed within the Eastern Partnership countries’ higher education </a:t>
            </a:r>
            <a:r>
              <a:rPr lang="en-US" sz="3400" dirty="0" smtClean="0"/>
              <a:t>institutions and will expand and disseminate the results for all the targeted stakeholders.</a:t>
            </a:r>
            <a:endParaRPr lang="ro-RO" sz="3400" dirty="0"/>
          </a:p>
          <a:p>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The background:</a:t>
            </a:r>
            <a:endParaRPr lang="ro-RO" b="1" dirty="0"/>
          </a:p>
        </p:txBody>
      </p:sp>
      <p:sp>
        <p:nvSpPr>
          <p:cNvPr id="3" name="Substituent conținut 2"/>
          <p:cNvSpPr>
            <a:spLocks noGrp="1"/>
          </p:cNvSpPr>
          <p:nvPr>
            <p:ph idx="1"/>
          </p:nvPr>
        </p:nvSpPr>
        <p:spPr/>
        <p:txBody>
          <a:bodyPr>
            <a:normAutofit fontScale="77500" lnSpcReduction="20000"/>
          </a:bodyPr>
          <a:lstStyle/>
          <a:p>
            <a:pPr lvl="0" algn="just"/>
            <a:r>
              <a:rPr lang="en-US" dirty="0" smtClean="0"/>
              <a:t>One of the main priority of the Bologna Process in the European Higher Education Area (EHEA) is strengthening quality assurance in higher education. Qualitative higher education is central to the expanding of the EHEA.</a:t>
            </a:r>
          </a:p>
          <a:p>
            <a:pPr lvl="0" algn="just"/>
            <a:r>
              <a:rPr lang="en-US" dirty="0" smtClean="0"/>
              <a:t>The first conceptual approaches were reflected  during several meetings of Ministers of Education in Prague (2001), Berlin (2003) and Bergen (2005).</a:t>
            </a:r>
          </a:p>
          <a:p>
            <a:pPr lvl="0" algn="just"/>
            <a:r>
              <a:rPr lang="en-US" dirty="0" smtClean="0"/>
              <a:t> "The Standards and Action Guidelines for quality assurance in the EHEA" were approved as a reference framework for  the all European universities necessary for developing comparable methodologies and criteria of assessment. </a:t>
            </a:r>
          </a:p>
          <a:p>
            <a:pPr lvl="0" algn="just"/>
            <a:r>
              <a:rPr lang="en-US" dirty="0" smtClean="0"/>
              <a:t>In 2015 in Yerevan was approved the revised “Standards and Action Guidelines for quality assurance in the EHEA”.</a:t>
            </a:r>
          </a:p>
          <a:p>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The relevance of the project</a:t>
            </a:r>
            <a:endParaRPr lang="ro-RO" b="1" dirty="0"/>
          </a:p>
        </p:txBody>
      </p:sp>
      <p:sp>
        <p:nvSpPr>
          <p:cNvPr id="3" name="Substituent conținut 2"/>
          <p:cNvSpPr>
            <a:spLocks noGrp="1"/>
          </p:cNvSpPr>
          <p:nvPr>
            <p:ph idx="1"/>
          </p:nvPr>
        </p:nvSpPr>
        <p:spPr/>
        <p:txBody>
          <a:bodyPr>
            <a:normAutofit fontScale="77500" lnSpcReduction="20000"/>
          </a:bodyPr>
          <a:lstStyle/>
          <a:p>
            <a:pPr lvl="0" algn="just"/>
            <a:r>
              <a:rPr lang="en-US" dirty="0" smtClean="0"/>
              <a:t>Promoting cooperation  in </a:t>
            </a:r>
            <a:r>
              <a:rPr lang="en-US" b="1" dirty="0" smtClean="0"/>
              <a:t>quality assurance</a:t>
            </a:r>
            <a:r>
              <a:rPr lang="en-US" dirty="0" smtClean="0"/>
              <a:t>  in higher education </a:t>
            </a:r>
            <a:r>
              <a:rPr lang="en-US" dirty="0" smtClean="0">
                <a:sym typeface="Wingdings" pitchFamily="2" charset="2"/>
              </a:rPr>
              <a:t> </a:t>
            </a:r>
            <a:r>
              <a:rPr lang="en-US" b="1" dirty="0" smtClean="0">
                <a:solidFill>
                  <a:srgbClr val="FF0000"/>
                </a:solidFill>
                <a:sym typeface="Wingdings" pitchFamily="2" charset="2"/>
              </a:rPr>
              <a:t>IS </a:t>
            </a:r>
            <a:r>
              <a:rPr lang="en-US" dirty="0" smtClean="0"/>
              <a:t>an important factor in increasing the attractiveness and competitiveness of </a:t>
            </a:r>
            <a:r>
              <a:rPr lang="en-US" dirty="0" err="1" smtClean="0"/>
              <a:t>EaP</a:t>
            </a:r>
            <a:r>
              <a:rPr lang="en-US" dirty="0" smtClean="0"/>
              <a:t> countries’ higher education in the EHEA, in ensuring high quality standards and in facilitating qualifications’ comparison  across Europe.</a:t>
            </a:r>
          </a:p>
          <a:p>
            <a:pPr lvl="0" algn="just"/>
            <a:r>
              <a:rPr lang="en-US" dirty="0" smtClean="0"/>
              <a:t>Project partners are signatories of the Bologna Accord and members of European Higher Education Area – Moldova (2005), Ukraine (2005) and Belarus (2015) </a:t>
            </a:r>
            <a:r>
              <a:rPr lang="en-US" dirty="0" smtClean="0">
                <a:sym typeface="Wingdings"/>
              </a:rPr>
              <a:t></a:t>
            </a:r>
            <a:r>
              <a:rPr lang="en-US" dirty="0" smtClean="0"/>
              <a:t> different progress has been made in improving the quality and relevance of higher education, in establishing trustworthy national  quality assurance systems and in setting up quality assurance bodies in the framework of each higher education institution.</a:t>
            </a:r>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National background - Moldova</a:t>
            </a:r>
            <a:endParaRPr lang="ro-RO" b="1" dirty="0"/>
          </a:p>
        </p:txBody>
      </p:sp>
      <p:sp>
        <p:nvSpPr>
          <p:cNvPr id="3" name="Substituent conținut 2"/>
          <p:cNvSpPr>
            <a:spLocks noGrp="1"/>
          </p:cNvSpPr>
          <p:nvPr>
            <p:ph idx="1"/>
          </p:nvPr>
        </p:nvSpPr>
        <p:spPr/>
        <p:txBody>
          <a:bodyPr>
            <a:normAutofit fontScale="55000" lnSpcReduction="20000"/>
          </a:bodyPr>
          <a:lstStyle/>
          <a:p>
            <a:pPr lvl="0" algn="just"/>
            <a:r>
              <a:rPr lang="en-US" dirty="0" smtClean="0"/>
              <a:t>Once with the approval of the </a:t>
            </a:r>
            <a:r>
              <a:rPr lang="en-US" b="1" dirty="0" smtClean="0"/>
              <a:t>Education Code </a:t>
            </a:r>
            <a:r>
              <a:rPr lang="en-US" dirty="0" smtClean="0"/>
              <a:t>adopted by Law no. 152 (July 2014) and  </a:t>
            </a:r>
            <a:r>
              <a:rPr lang="en-US" b="1" dirty="0" smtClean="0"/>
              <a:t>Strategy on Education </a:t>
            </a:r>
            <a:r>
              <a:rPr lang="en-US" dirty="0" smtClean="0"/>
              <a:t>2020 (2014) the intended reforms in correspondence with the Bologna process  take a significant orientation toward ensuring quality of higher education in Moldova</a:t>
            </a:r>
          </a:p>
          <a:p>
            <a:pPr lvl="0" algn="just"/>
            <a:r>
              <a:rPr lang="en-US" dirty="0" smtClean="0"/>
              <a:t>A priority  related to  quality assurance in higher education was establishing the </a:t>
            </a:r>
            <a:r>
              <a:rPr lang="en-US" b="1" dirty="0" smtClean="0"/>
              <a:t>National Agency for Quality Assurance in Higher Education  </a:t>
            </a:r>
            <a:r>
              <a:rPr lang="en-US" dirty="0" smtClean="0"/>
              <a:t>- Government Decision no. 191 of 22 April 2015  has been approved the Rules of organization and functioning of the National Agency for Quality Assurance in Higher and Professional Education </a:t>
            </a:r>
          </a:p>
          <a:p>
            <a:pPr lvl="0" algn="just"/>
            <a:r>
              <a:rPr lang="en-US" dirty="0" smtClean="0"/>
              <a:t>The Agency performs the state policies in the field of  </a:t>
            </a:r>
            <a:r>
              <a:rPr lang="en-US" b="1" dirty="0" smtClean="0"/>
              <a:t>quality assessment in the higher education. </a:t>
            </a:r>
            <a:r>
              <a:rPr lang="en-US" dirty="0" smtClean="0"/>
              <a:t>The Agency has as a priority the development of assessment tools in order to authorize the accreditation of the educational programs. The assessment covers several aspects: institutional capacity, academic outcomes, quality of programs, results of scientific research, institutional management. </a:t>
            </a:r>
          </a:p>
          <a:p>
            <a:pPr algn="just"/>
            <a:r>
              <a:rPr lang="en-US" dirty="0" smtClean="0"/>
              <a:t>Institutions of higher education in Moldova established their own quality management structures, developed and implemented quality management guidelines,  internal quality control mechanisms and their own internal quality assurance systems.</a:t>
            </a:r>
          </a:p>
          <a:p>
            <a:pPr algn="just">
              <a:buNone/>
            </a:pPr>
            <a:endParaRPr lang="ro-RO" dirty="0"/>
          </a:p>
          <a:p>
            <a:pPr lvl="0" algn="just"/>
            <a:endParaRPr lang="ro-RO" dirty="0"/>
          </a:p>
          <a:p>
            <a:pPr lvl="0"/>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National background - Ukraine</a:t>
            </a:r>
            <a:endParaRPr lang="ro-RO" dirty="0"/>
          </a:p>
        </p:txBody>
      </p:sp>
      <p:sp>
        <p:nvSpPr>
          <p:cNvPr id="3" name="Substituent conținut 2"/>
          <p:cNvSpPr>
            <a:spLocks noGrp="1"/>
          </p:cNvSpPr>
          <p:nvPr>
            <p:ph idx="1"/>
          </p:nvPr>
        </p:nvSpPr>
        <p:spPr/>
        <p:txBody>
          <a:bodyPr>
            <a:noAutofit/>
          </a:bodyPr>
          <a:lstStyle/>
          <a:p>
            <a:pPr lvl="0" algn="just"/>
            <a:r>
              <a:rPr lang="en-US" sz="1800" dirty="0" smtClean="0"/>
              <a:t>The establishment and functioning of the </a:t>
            </a:r>
            <a:r>
              <a:rPr lang="en-US" sz="1800" b="1" dirty="0" smtClean="0"/>
              <a:t>National Agency for Quality Assurance in Higher Education  </a:t>
            </a:r>
            <a:r>
              <a:rPr lang="en-US" sz="1800" dirty="0" smtClean="0"/>
              <a:t>was designed in accordance with the New Law of Ukraine on Higher Education  adopted in 2014</a:t>
            </a:r>
          </a:p>
          <a:p>
            <a:pPr lvl="0" algn="just"/>
            <a:r>
              <a:rPr lang="en-US" sz="1800" dirty="0" smtClean="0"/>
              <a:t>The system of higher education quality assurance is comprised of: a system by which higher education institutions ensure quality of education activity; a system of external quality assurance for education activity of higher education institutions and higher education; a system of assuring performance quality of the National Quality Assurance Agency for Higher Education and independent agencies for assessment and quality assurance of higher education. </a:t>
            </a:r>
          </a:p>
          <a:p>
            <a:pPr lvl="0" algn="just"/>
            <a:r>
              <a:rPr lang="en-US" sz="1800" b="1" dirty="0" smtClean="0"/>
              <a:t>Main Responsibilities of the National Quality Assurance Agency for Higher Education: </a:t>
            </a:r>
            <a:r>
              <a:rPr lang="en-US" sz="1800" dirty="0" smtClean="0"/>
              <a:t>define requirements for the higher education quality assurance system; design regulation on accreditation of </a:t>
            </a:r>
            <a:r>
              <a:rPr lang="en-US" sz="1800" dirty="0" err="1" smtClean="0"/>
              <a:t>programmes</a:t>
            </a:r>
            <a:r>
              <a:rPr lang="en-US" sz="1800" dirty="0" smtClean="0"/>
              <a:t> of study; carry out accreditation of </a:t>
            </a:r>
            <a:r>
              <a:rPr lang="en-US" sz="1800" dirty="0" err="1" smtClean="0"/>
              <a:t>programmes</a:t>
            </a:r>
            <a:r>
              <a:rPr lang="en-US" sz="1800" dirty="0" smtClean="0"/>
              <a:t> of study offered to higher education learners; define criteria for evaluation of education activity quality, including quality of research accomplishments, for higher education institutions of Ukraine which may serve the purpose of institutional ranking</a:t>
            </a:r>
          </a:p>
          <a:p>
            <a:pPr>
              <a:buNone/>
            </a:pPr>
            <a:endParaRPr lang="ro-RO" sz="1800"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National background - Belarus</a:t>
            </a:r>
            <a:endParaRPr lang="ro-RO" dirty="0"/>
          </a:p>
        </p:txBody>
      </p:sp>
      <p:sp>
        <p:nvSpPr>
          <p:cNvPr id="3" name="Substituent conținut 2"/>
          <p:cNvSpPr>
            <a:spLocks noGrp="1"/>
          </p:cNvSpPr>
          <p:nvPr>
            <p:ph idx="1"/>
          </p:nvPr>
        </p:nvSpPr>
        <p:spPr/>
        <p:txBody>
          <a:bodyPr>
            <a:normAutofit fontScale="70000" lnSpcReduction="20000"/>
          </a:bodyPr>
          <a:lstStyle/>
          <a:p>
            <a:pPr>
              <a:buNone/>
            </a:pPr>
            <a:r>
              <a:rPr lang="ro-RO" b="1" dirty="0"/>
              <a:t> </a:t>
            </a:r>
            <a:endParaRPr lang="ro-RO" dirty="0"/>
          </a:p>
          <a:p>
            <a:pPr lvl="0" algn="just"/>
            <a:r>
              <a:rPr lang="en-US" dirty="0" smtClean="0"/>
              <a:t>In 2015  Belarus joined the European Higher Education Area (EHEA) and started the Belarus Roadmap for Higher Education Reform implementation.</a:t>
            </a:r>
          </a:p>
          <a:p>
            <a:pPr lvl="0" algn="just"/>
            <a:r>
              <a:rPr lang="en-US" dirty="0" smtClean="0"/>
              <a:t>In accordance with the  Roadmap for Higher Education Reform, Belarus must incorporate key EHEA principles into national educational system over the period of 2015-2018. In particular, it envisages among other priorities  </a:t>
            </a:r>
            <a:r>
              <a:rPr lang="en-US" b="1" dirty="0" smtClean="0"/>
              <a:t>establishing of independent quality assurance system,</a:t>
            </a:r>
            <a:endParaRPr lang="en-US" dirty="0" smtClean="0"/>
          </a:p>
          <a:p>
            <a:pPr lvl="0" algn="just"/>
            <a:r>
              <a:rPr lang="en-US" dirty="0" smtClean="0"/>
              <a:t>the main obstacle to the Roadmap implementation and inclusion of the key stakeholders in higher education reform process is the absence of a clear regulatory and legal framework that would serve as a basis for the fulfillment of Belarus’ obligations with respect to the Roadmap implementation as well as a non-transparent process of creating such a framework.</a:t>
            </a:r>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en-US" b="1" dirty="0" smtClean="0"/>
              <a:t>The objectives of the project:</a:t>
            </a:r>
            <a:endParaRPr lang="ro-RO" b="1" dirty="0"/>
          </a:p>
        </p:txBody>
      </p:sp>
      <p:sp>
        <p:nvSpPr>
          <p:cNvPr id="3" name="Substituent conținut 2"/>
          <p:cNvSpPr>
            <a:spLocks noGrp="1"/>
          </p:cNvSpPr>
          <p:nvPr>
            <p:ph idx="1"/>
          </p:nvPr>
        </p:nvSpPr>
        <p:spPr/>
        <p:txBody>
          <a:bodyPr>
            <a:normAutofit fontScale="77500" lnSpcReduction="20000"/>
          </a:bodyPr>
          <a:lstStyle/>
          <a:p>
            <a:pPr lvl="0" algn="just"/>
            <a:r>
              <a:rPr lang="en-US" dirty="0" smtClean="0"/>
              <a:t>To create a cross-country civil society platform of discussion involving Belarus</a:t>
            </a:r>
            <a:r>
              <a:rPr lang="en-US" dirty="0"/>
              <a:t>, Moldova and </a:t>
            </a:r>
            <a:r>
              <a:rPr lang="en-US" dirty="0" smtClean="0"/>
              <a:t>Ukraine on </a:t>
            </a:r>
            <a:r>
              <a:rPr lang="en-US" dirty="0"/>
              <a:t>the monitoring of the education policy reform, with a focus on the quality assurance mechanism assessment.</a:t>
            </a:r>
            <a:endParaRPr lang="ro-RO" dirty="0"/>
          </a:p>
          <a:p>
            <a:pPr lvl="0" algn="just"/>
            <a:r>
              <a:rPr lang="en-US" dirty="0" smtClean="0"/>
              <a:t>To raise awareness within </a:t>
            </a:r>
            <a:r>
              <a:rPr lang="en-US" dirty="0"/>
              <a:t>the National Platforms on quality assurance mechanism assessment through a cross-border cooperation and exchange of experience (Moldova, Belarus and Ukraine). </a:t>
            </a:r>
            <a:endParaRPr lang="ro-RO" dirty="0"/>
          </a:p>
          <a:p>
            <a:pPr lvl="0" algn="just"/>
            <a:r>
              <a:rPr lang="en-US" dirty="0" smtClean="0"/>
              <a:t>To increase </a:t>
            </a:r>
            <a:r>
              <a:rPr lang="en-US" dirty="0"/>
              <a:t>the level of assessment </a:t>
            </a:r>
            <a:r>
              <a:rPr lang="en-US" dirty="0" smtClean="0"/>
              <a:t>on </a:t>
            </a:r>
            <a:r>
              <a:rPr lang="en-US" dirty="0"/>
              <a:t>the major challenges regarding the functionality of quality assurance structures developed </a:t>
            </a:r>
            <a:r>
              <a:rPr lang="en-US" dirty="0" smtClean="0"/>
              <a:t>in accordance with the </a:t>
            </a:r>
            <a:r>
              <a:rPr lang="en-US" dirty="0"/>
              <a:t>Bologna process.</a:t>
            </a:r>
            <a:endParaRPr lang="ro-RO" dirty="0"/>
          </a:p>
          <a:p>
            <a:pPr lvl="0" algn="just"/>
            <a:r>
              <a:rPr lang="en-US" dirty="0" smtClean="0"/>
              <a:t>To establishing </a:t>
            </a:r>
            <a:r>
              <a:rPr lang="en-US" dirty="0"/>
              <a:t>a set of cross-country recommendations to improve quality and relevance of higher </a:t>
            </a:r>
            <a:r>
              <a:rPr lang="en-US" dirty="0" smtClean="0"/>
              <a:t>education.</a:t>
            </a:r>
            <a:endParaRPr lang="ro-RO" dirty="0"/>
          </a:p>
          <a:p>
            <a:endParaRPr lang="ro-RO" dirty="0"/>
          </a:p>
        </p:txBody>
      </p:sp>
      <p:pic>
        <p:nvPicPr>
          <p:cNvPr id="4" name="Obrázek 3" descr="Eap_CSF_Mas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686050" cy="6858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1423</Words>
  <Application>Microsoft Office PowerPoint</Application>
  <PresentationFormat>On-screen Show (4:3)</PresentationFormat>
  <Paragraphs>64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Temă Office</vt:lpstr>
      <vt:lpstr>Project: EaP countries cooperation for promoting  quality assurance in higher education</vt:lpstr>
      <vt:lpstr> Project Partners:</vt:lpstr>
      <vt:lpstr>The project:</vt:lpstr>
      <vt:lpstr>The background:</vt:lpstr>
      <vt:lpstr>The relevance of the project</vt:lpstr>
      <vt:lpstr>National background - Moldova</vt:lpstr>
      <vt:lpstr>National background - Ukraine</vt:lpstr>
      <vt:lpstr>National background - Belarus</vt:lpstr>
      <vt:lpstr>The objectives of the project:</vt:lpstr>
      <vt:lpstr>Target groups:</vt:lpstr>
      <vt:lpstr>Project activities:</vt:lpstr>
      <vt:lpstr>Project activities:</vt:lpstr>
      <vt:lpstr>Project Activities:</vt:lpstr>
      <vt:lpstr>Expected impact of the project: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EaP countries cooperation for promoting  quality assurance in higher education</dc:title>
  <dc:creator>PCC</dc:creator>
  <cp:lastModifiedBy>Travel</cp:lastModifiedBy>
  <cp:revision>21</cp:revision>
  <dcterms:created xsi:type="dcterms:W3CDTF">2016-06-14T23:53:56Z</dcterms:created>
  <dcterms:modified xsi:type="dcterms:W3CDTF">2016-06-15T06:51:17Z</dcterms:modified>
</cp:coreProperties>
</file>